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«Конституционное регулирование миграционных процессов в </a:t>
            </a:r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России»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</a:t>
            </a: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конституционного права имени </a:t>
            </a: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профессора </a:t>
            </a:r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Исаака Ефимовича Фарбера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обучающихся необходимого объема знаний о миграционных процессах в России и мире, а также об их конституционном регулировании и конституционном </a:t>
            </a:r>
            <a:r>
              <a:rPr lang="ru-RU" dirty="0" smtClean="0"/>
              <a:t>обеспечении.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026" name="Picture 2" descr="эффективностью политического управления миграционными процессами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433" y="4431562"/>
            <a:ext cx="2384014" cy="198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6" y="1868478"/>
            <a:ext cx="8378516" cy="4351338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формирование </a:t>
            </a:r>
            <a:r>
              <a:rPr lang="ru-RU" sz="1600" dirty="0"/>
              <a:t>представлений об основных направлениях миграционной политики в Российской Федерации;</a:t>
            </a:r>
          </a:p>
          <a:p>
            <a:pPr lvl="0"/>
            <a:r>
              <a:rPr lang="ru-RU" sz="1600" dirty="0"/>
              <a:t>анализ способов конституционного регулирования деятельности федеральных органов государственной власти и органов власти субъектов РФ в сфере миграционных отношений;</a:t>
            </a:r>
          </a:p>
          <a:p>
            <a:pPr lvl="0"/>
            <a:r>
              <a:rPr lang="ru-RU" sz="1600" dirty="0"/>
              <a:t>формирование и закрепление у обучающихся знаний по основополагающим проблемам теории и практики миграционных отношений;</a:t>
            </a:r>
          </a:p>
          <a:p>
            <a:pPr lvl="0"/>
            <a:r>
              <a:rPr lang="ru-RU" sz="1600" dirty="0"/>
              <a:t>анализ действующей системы миграционного законодательства; </a:t>
            </a:r>
          </a:p>
          <a:p>
            <a:pPr lvl="0"/>
            <a:r>
              <a:rPr lang="ru-RU" sz="1600" dirty="0"/>
              <a:t>формирование представлений об общих и особенных чертах статуса мигрантов в России и мире, в том числе на основе общепризнанных принципов международного права в сфере миграции;</a:t>
            </a:r>
          </a:p>
          <a:p>
            <a:pPr lvl="0"/>
            <a:r>
              <a:rPr lang="ru-RU" sz="1600" dirty="0"/>
              <a:t>выработка у обучающихся навыков использования теоретических знаний при разрешении конкретных правовых ситуаций;</a:t>
            </a:r>
          </a:p>
          <a:p>
            <a:pPr lvl="0"/>
            <a:r>
              <a:rPr lang="ru-RU" sz="1600" dirty="0"/>
              <a:t>формирование практических навыков принятия мер по защите мигрантов в Российской Федерации; </a:t>
            </a:r>
          </a:p>
          <a:p>
            <a:pPr lvl="0"/>
            <a:r>
              <a:rPr lang="ru-RU" sz="1600" dirty="0"/>
              <a:t>развитие компетенций, знаний, практических навыков и умений, способствующих всестороннему и эффективному применению норм миграционного законодательства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 smtClean="0"/>
              <a:t>обучающиеся </a:t>
            </a:r>
            <a:r>
              <a:rPr lang="ru-RU" dirty="0" smtClean="0"/>
              <a:t>специальности 40.05.01 Правовое обеспечение национальной безопасности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обучающиеся </a:t>
            </a:r>
            <a:r>
              <a:rPr lang="ru-RU" dirty="0"/>
              <a:t>специальности </a:t>
            </a:r>
            <a:r>
              <a:rPr lang="ru-RU" dirty="0" smtClean="0"/>
              <a:t>40.05.02 Правоохранительная деятельность</a:t>
            </a:r>
            <a:r>
              <a:rPr lang="en-US" dirty="0" smtClean="0"/>
              <a:t>.</a:t>
            </a:r>
            <a:endParaRPr lang="ru-RU" dirty="0" smtClean="0"/>
          </a:p>
          <a:p>
            <a:pPr algn="just"/>
            <a:r>
              <a:rPr lang="ru-RU" dirty="0"/>
              <a:t>обучающиеся специальности </a:t>
            </a:r>
            <a:r>
              <a:rPr lang="ru-RU" dirty="0"/>
              <a:t>40.03.02 </a:t>
            </a:r>
            <a:r>
              <a:rPr lang="ru-RU" dirty="0"/>
              <a:t>Обеспечение законности и правопорядка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Конституционно-правовое регулирование миграции в Российской </a:t>
            </a:r>
            <a:r>
              <a:rPr lang="ru-RU" dirty="0" smtClean="0"/>
              <a:t>Федерации</a:t>
            </a:r>
          </a:p>
          <a:p>
            <a:r>
              <a:rPr lang="ru-RU" dirty="0"/>
              <a:t>Конституционно-правовой статус мигранта в Российской Федерации </a:t>
            </a:r>
            <a:endParaRPr lang="ru-RU" dirty="0" smtClean="0"/>
          </a:p>
          <a:p>
            <a:r>
              <a:rPr lang="ru-RU" dirty="0"/>
              <a:t>Проблемы приобретения и прекращения гражданства РФ</a:t>
            </a:r>
            <a:endParaRPr lang="ru-RU" dirty="0" smtClean="0"/>
          </a:p>
          <a:p>
            <a:r>
              <a:rPr lang="ru-RU" dirty="0"/>
              <a:t>Порядок выезда из Российской Федерации и въезда в Российскую Федерацию.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3803" y="1872001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Тема 1</a:t>
            </a:r>
            <a:r>
              <a:rPr lang="ru-RU" sz="2000" dirty="0" smtClean="0"/>
              <a:t>. </a:t>
            </a:r>
            <a:r>
              <a:rPr lang="ru-RU" sz="2000" dirty="0"/>
              <a:t>Конституционно-правовое регулирование миграции в Российской Федерации.</a:t>
            </a:r>
            <a:endParaRPr lang="ru-RU" sz="2000" dirty="0" smtClean="0"/>
          </a:p>
          <a:p>
            <a:pPr algn="just"/>
            <a:r>
              <a:rPr lang="ru-RU" sz="2000" dirty="0" smtClean="0"/>
              <a:t>Тема </a:t>
            </a:r>
            <a:r>
              <a:rPr lang="ru-RU" sz="2000" dirty="0"/>
              <a:t>2</a:t>
            </a:r>
            <a:r>
              <a:rPr lang="ru-RU" sz="2000" dirty="0" smtClean="0"/>
              <a:t>. </a:t>
            </a:r>
            <a:r>
              <a:rPr lang="ru-RU" sz="2000" dirty="0"/>
              <a:t>Конституционно-правовой статус мигранта в Российской Федерации</a:t>
            </a:r>
            <a:endParaRPr lang="ru-RU" sz="2000" dirty="0" smtClean="0"/>
          </a:p>
          <a:p>
            <a:pPr algn="just"/>
            <a:r>
              <a:rPr lang="ru-RU" sz="2000" dirty="0" smtClean="0"/>
              <a:t>Тема </a:t>
            </a:r>
            <a:r>
              <a:rPr lang="ru-RU" sz="2000" dirty="0"/>
              <a:t>3. </a:t>
            </a:r>
            <a:r>
              <a:rPr lang="ru-RU" sz="2000" dirty="0"/>
              <a:t>Конституционно-правовые основы деятельности органов государственной власти РФ и субъектов РФ в сфере миграционных отношений</a:t>
            </a:r>
            <a:endParaRPr lang="ru-RU" sz="2000" dirty="0" smtClean="0"/>
          </a:p>
          <a:p>
            <a:pPr algn="just"/>
            <a:r>
              <a:rPr lang="ru-RU" sz="2000" dirty="0"/>
              <a:t>Тема </a:t>
            </a:r>
            <a:r>
              <a:rPr lang="ru-RU" sz="2000" dirty="0" smtClean="0"/>
              <a:t>4. </a:t>
            </a:r>
            <a:r>
              <a:rPr lang="ru-RU" sz="2000" dirty="0"/>
              <a:t>Проблемы приобретения и прекращения гражданства РФ.</a:t>
            </a:r>
            <a:endParaRPr lang="ru-RU" sz="2000" dirty="0" smtClean="0"/>
          </a:p>
          <a:p>
            <a:pPr algn="just"/>
            <a:r>
              <a:rPr lang="ru-RU" sz="2000" dirty="0" smtClean="0"/>
              <a:t>Тема </a:t>
            </a:r>
            <a:r>
              <a:rPr lang="ru-RU" sz="2000" dirty="0"/>
              <a:t>5. </a:t>
            </a:r>
            <a:r>
              <a:rPr lang="ru-RU" sz="2000" dirty="0"/>
              <a:t>Порядок выезда из Российской Федерации и въезда в Российскую Федерацию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Тема </a:t>
            </a:r>
            <a:r>
              <a:rPr lang="ru-RU" sz="2000" dirty="0" smtClean="0"/>
              <a:t>6. </a:t>
            </a:r>
            <a:r>
              <a:rPr lang="ru-RU" sz="2000" dirty="0"/>
              <a:t>Правовое регулирование миграционных процессов в зарубежных странах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Теоретические опросы</a:t>
            </a:r>
          </a:p>
          <a:p>
            <a:r>
              <a:rPr lang="ru-RU" dirty="0" smtClean="0"/>
              <a:t>Изучение </a:t>
            </a:r>
            <a:r>
              <a:rPr lang="ru-RU" dirty="0" smtClean="0"/>
              <a:t>правовых </a:t>
            </a:r>
            <a:r>
              <a:rPr lang="ru-RU" dirty="0" smtClean="0"/>
              <a:t>судебной </a:t>
            </a:r>
            <a:r>
              <a:rPr lang="ru-RU" dirty="0" smtClean="0"/>
              <a:t>практики</a:t>
            </a:r>
          </a:p>
          <a:p>
            <a:r>
              <a:rPr lang="ru-RU" dirty="0" smtClean="0"/>
              <a:t>Подготовка процессуальных документов</a:t>
            </a:r>
          </a:p>
          <a:p>
            <a:r>
              <a:rPr lang="ru-RU" dirty="0" smtClean="0"/>
              <a:t>Деловые игры</a:t>
            </a:r>
          </a:p>
          <a:p>
            <a:r>
              <a:rPr lang="ru-RU" dirty="0" smtClean="0"/>
              <a:t>Круглые </a:t>
            </a:r>
            <a:r>
              <a:rPr lang="ru-RU" dirty="0" smtClean="0"/>
              <a:t>столы</a:t>
            </a:r>
          </a:p>
          <a:p>
            <a:r>
              <a:rPr lang="ru-RU" dirty="0" err="1" smtClean="0"/>
              <a:t>Практикоориентированные</a:t>
            </a:r>
            <a:r>
              <a:rPr lang="ru-RU" dirty="0" smtClean="0"/>
              <a:t> </a:t>
            </a:r>
            <a:r>
              <a:rPr lang="ru-RU" dirty="0" smtClean="0"/>
              <a:t>мастер-классы</a:t>
            </a: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264" y="5286139"/>
            <a:ext cx="1662526" cy="12452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История политических и правовых учений</a:t>
            </a:r>
          </a:p>
          <a:p>
            <a:pPr lvl="0"/>
            <a:r>
              <a:rPr lang="ru-RU" dirty="0"/>
              <a:t>Проблемы теории государства и права</a:t>
            </a:r>
          </a:p>
          <a:p>
            <a:pPr lvl="0"/>
            <a:r>
              <a:rPr lang="ru-RU" dirty="0" smtClean="0"/>
              <a:t>Научно-исследовательская </a:t>
            </a:r>
            <a:r>
              <a:rPr lang="ru-RU" dirty="0"/>
              <a:t>работа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Умение </a:t>
            </a:r>
            <a:r>
              <a:rPr lang="ru-RU" dirty="0" smtClean="0"/>
              <a:t>определять подлежащие </a:t>
            </a:r>
            <a:r>
              <a:rPr lang="ru-RU" dirty="0"/>
              <a:t>применению </a:t>
            </a:r>
            <a:r>
              <a:rPr lang="ru-RU" dirty="0" smtClean="0"/>
              <a:t>правовые </a:t>
            </a:r>
            <a:r>
              <a:rPr lang="ru-RU" dirty="0"/>
              <a:t>нормы </a:t>
            </a:r>
            <a:r>
              <a:rPr lang="ru-RU" dirty="0" smtClean="0"/>
              <a:t>миграционного законодательства </a:t>
            </a:r>
            <a:r>
              <a:rPr lang="ru-RU" dirty="0"/>
              <a:t>РФ в </a:t>
            </a:r>
            <a:r>
              <a:rPr lang="ru-RU" dirty="0" smtClean="0"/>
              <a:t>спорных </a:t>
            </a:r>
            <a:r>
              <a:rPr lang="ru-RU" dirty="0"/>
              <a:t>ситуациях; </a:t>
            </a:r>
            <a:endParaRPr lang="ru-RU" dirty="0" smtClean="0"/>
          </a:p>
          <a:p>
            <a:pPr algn="just"/>
            <a:r>
              <a:rPr lang="ru-RU" dirty="0" smtClean="0"/>
              <a:t>Получение навыков правильной квалификации</a:t>
            </a:r>
            <a:r>
              <a:rPr lang="ru-RU" dirty="0"/>
              <a:t> </a:t>
            </a:r>
            <a:r>
              <a:rPr lang="ru-RU" dirty="0" smtClean="0"/>
              <a:t>фактов, событий </a:t>
            </a:r>
            <a:r>
              <a:rPr lang="ru-RU" dirty="0"/>
              <a:t>и </a:t>
            </a:r>
            <a:r>
              <a:rPr lang="ru-RU" dirty="0" smtClean="0"/>
              <a:t>обстоятельств, влияющих </a:t>
            </a:r>
            <a:r>
              <a:rPr lang="ru-RU" dirty="0"/>
              <a:t>на </a:t>
            </a:r>
            <a:r>
              <a:rPr lang="ru-RU" dirty="0" smtClean="0"/>
              <a:t>решение спорных </a:t>
            </a:r>
            <a:r>
              <a:rPr lang="ru-RU" dirty="0"/>
              <a:t>вопросов в </a:t>
            </a:r>
            <a:r>
              <a:rPr lang="ru-RU" dirty="0" smtClean="0"/>
              <a:t>сфере миграционных правоотношений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Умение применять нормы </a:t>
            </a:r>
            <a:r>
              <a:rPr lang="ru-RU" dirty="0" smtClean="0"/>
              <a:t>миграционного законодательства </a:t>
            </a:r>
            <a:r>
              <a:rPr lang="ru-RU" dirty="0"/>
              <a:t>в </a:t>
            </a:r>
            <a:r>
              <a:rPr lang="ru-RU" dirty="0" smtClean="0"/>
              <a:t>конкретных практических </a:t>
            </a:r>
            <a:r>
              <a:rPr lang="ru-RU" dirty="0"/>
              <a:t>ситуациях.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1490</TotalTime>
  <Words>408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Елена</cp:lastModifiedBy>
  <cp:revision>134</cp:revision>
  <dcterms:created xsi:type="dcterms:W3CDTF">2020-12-02T14:35:45Z</dcterms:created>
  <dcterms:modified xsi:type="dcterms:W3CDTF">2022-01-31T08:41:23Z</dcterms:modified>
</cp:coreProperties>
</file>